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1" r:id="rId8"/>
    <p:sldId id="259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270"/>
    <a:srgbClr val="B7F7C2"/>
    <a:srgbClr val="6BEF81"/>
    <a:srgbClr val="FF948F"/>
    <a:srgbClr val="FF0066"/>
    <a:srgbClr val="FFCCFF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3054C-641A-4FB0-91F4-D02A8F6E03CE}" v="192" dt="2022-01-18T12:27:56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Prosser" userId="87b33e6db65775a7" providerId="LiveId" clId="{4BB3054C-641A-4FB0-91F4-D02A8F6E03CE}"/>
    <pc:docChg chg="undo custSel addSld delSld modSld">
      <pc:chgData name="Jasmine Prosser" userId="87b33e6db65775a7" providerId="LiveId" clId="{4BB3054C-641A-4FB0-91F4-D02A8F6E03CE}" dt="2022-01-18T16:05:14.070" v="981" actId="20577"/>
      <pc:docMkLst>
        <pc:docMk/>
      </pc:docMkLst>
      <pc:sldChg chg="addSp delSp modSp mod">
        <pc:chgData name="Jasmine Prosser" userId="87b33e6db65775a7" providerId="LiveId" clId="{4BB3054C-641A-4FB0-91F4-D02A8F6E03CE}" dt="2022-01-18T12:06:02.412" v="891" actId="688"/>
        <pc:sldMkLst>
          <pc:docMk/>
          <pc:sldMk cId="1146396592" sldId="256"/>
        </pc:sldMkLst>
        <pc:spChg chg="mod">
          <ac:chgData name="Jasmine Prosser" userId="87b33e6db65775a7" providerId="LiveId" clId="{4BB3054C-641A-4FB0-91F4-D02A8F6E03CE}" dt="2022-01-17T11:01:38.430" v="816" actId="1036"/>
          <ac:spMkLst>
            <pc:docMk/>
            <pc:sldMk cId="1146396592" sldId="256"/>
            <ac:spMk id="2" creationId="{5756B82E-069E-4198-9BA0-B62B4998623F}"/>
          </ac:spMkLst>
        </pc:spChg>
        <pc:spChg chg="mod">
          <ac:chgData name="Jasmine Prosser" userId="87b33e6db65775a7" providerId="LiveId" clId="{4BB3054C-641A-4FB0-91F4-D02A8F6E03CE}" dt="2022-01-17T11:01:59.667" v="838" actId="1076"/>
          <ac:spMkLst>
            <pc:docMk/>
            <pc:sldMk cId="1146396592" sldId="256"/>
            <ac:spMk id="3" creationId="{AAAF6E60-82D2-4BFF-BCA1-9B40F8C63940}"/>
          </ac:spMkLst>
        </pc:spChg>
        <pc:spChg chg="mod">
          <ac:chgData name="Jasmine Prosser" userId="87b33e6db65775a7" providerId="LiveId" clId="{4BB3054C-641A-4FB0-91F4-D02A8F6E03CE}" dt="2022-01-17T11:04:13.076" v="864" actId="20577"/>
          <ac:spMkLst>
            <pc:docMk/>
            <pc:sldMk cId="1146396592" sldId="256"/>
            <ac:spMk id="7" creationId="{91278534-337C-41A5-AC40-2754C32C9CF7}"/>
          </ac:spMkLst>
        </pc:spChg>
        <pc:picChg chg="add mod">
          <ac:chgData name="Jasmine Prosser" userId="87b33e6db65775a7" providerId="LiveId" clId="{4BB3054C-641A-4FB0-91F4-D02A8F6E03CE}" dt="2022-01-17T11:02:32.714" v="859" actId="14100"/>
          <ac:picMkLst>
            <pc:docMk/>
            <pc:sldMk cId="1146396592" sldId="256"/>
            <ac:picMk id="5" creationId="{57E5716C-4741-45EA-9CE8-8A6296473B16}"/>
          </ac:picMkLst>
        </pc:picChg>
        <pc:picChg chg="add del mod">
          <ac:chgData name="Jasmine Prosser" userId="87b33e6db65775a7" providerId="LiveId" clId="{4BB3054C-641A-4FB0-91F4-D02A8F6E03CE}" dt="2022-01-17T11:05:06.109" v="889" actId="478"/>
          <ac:picMkLst>
            <pc:docMk/>
            <pc:sldMk cId="1146396592" sldId="256"/>
            <ac:picMk id="9" creationId="{F1410BA1-6B2D-467B-92F6-02472D64E2DF}"/>
          </ac:picMkLst>
        </pc:picChg>
        <pc:picChg chg="mod">
          <ac:chgData name="Jasmine Prosser" userId="87b33e6db65775a7" providerId="LiveId" clId="{4BB3054C-641A-4FB0-91F4-D02A8F6E03CE}" dt="2022-01-18T12:06:02.412" v="891" actId="688"/>
          <ac:picMkLst>
            <pc:docMk/>
            <pc:sldMk cId="1146396592" sldId="256"/>
            <ac:picMk id="1026" creationId="{7A9E6B44-7D6F-4651-B965-CB395793C735}"/>
          </ac:picMkLst>
        </pc:picChg>
      </pc:sldChg>
      <pc:sldChg chg="addSp delSp modSp mod">
        <pc:chgData name="Jasmine Prosser" userId="87b33e6db65775a7" providerId="LiveId" clId="{4BB3054C-641A-4FB0-91F4-D02A8F6E03CE}" dt="2022-01-18T16:05:14.070" v="981" actId="20577"/>
        <pc:sldMkLst>
          <pc:docMk/>
          <pc:sldMk cId="3781158436" sldId="259"/>
        </pc:sldMkLst>
        <pc:spChg chg="mod">
          <ac:chgData name="Jasmine Prosser" userId="87b33e6db65775a7" providerId="LiveId" clId="{4BB3054C-641A-4FB0-91F4-D02A8F6E03CE}" dt="2022-01-18T12:31:32.787" v="979" actId="1076"/>
          <ac:spMkLst>
            <pc:docMk/>
            <pc:sldMk cId="3781158436" sldId="259"/>
            <ac:spMk id="2" creationId="{01D9B68E-88B8-4AE3-8D3E-7A67392F5DD4}"/>
          </ac:spMkLst>
        </pc:spChg>
        <pc:spChg chg="del mod">
          <ac:chgData name="Jasmine Prosser" userId="87b33e6db65775a7" providerId="LiveId" clId="{4BB3054C-641A-4FB0-91F4-D02A8F6E03CE}" dt="2022-01-14T11:15:31.437" v="9" actId="478"/>
          <ac:spMkLst>
            <pc:docMk/>
            <pc:sldMk cId="3781158436" sldId="259"/>
            <ac:spMk id="3" creationId="{47A01438-C65B-46CD-95DB-16C3A77FEE76}"/>
          </ac:spMkLst>
        </pc:spChg>
        <pc:spChg chg="add del mod">
          <ac:chgData name="Jasmine Prosser" userId="87b33e6db65775a7" providerId="LiveId" clId="{4BB3054C-641A-4FB0-91F4-D02A8F6E03CE}" dt="2022-01-14T11:15:06.374" v="2" actId="478"/>
          <ac:spMkLst>
            <pc:docMk/>
            <pc:sldMk cId="3781158436" sldId="259"/>
            <ac:spMk id="4" creationId="{484804DC-236D-40B4-AEDF-287881A75CD4}"/>
          </ac:spMkLst>
        </pc:spChg>
        <pc:spChg chg="mod">
          <ac:chgData name="Jasmine Prosser" userId="87b33e6db65775a7" providerId="LiveId" clId="{4BB3054C-641A-4FB0-91F4-D02A8F6E03CE}" dt="2022-01-18T16:05:14.070" v="981" actId="20577"/>
          <ac:spMkLst>
            <pc:docMk/>
            <pc:sldMk cId="3781158436" sldId="259"/>
            <ac:spMk id="5" creationId="{335568C5-A5BC-4B82-B3E5-607D70372AD1}"/>
          </ac:spMkLst>
        </pc:spChg>
        <pc:spChg chg="add mod">
          <ac:chgData name="Jasmine Prosser" userId="87b33e6db65775a7" providerId="LiveId" clId="{4BB3054C-641A-4FB0-91F4-D02A8F6E03CE}" dt="2022-01-18T12:27:56.180" v="969" actId="1036"/>
          <ac:spMkLst>
            <pc:docMk/>
            <pc:sldMk cId="3781158436" sldId="259"/>
            <ac:spMk id="6" creationId="{E8A16DCB-DEE9-48AB-9B6F-BD1DADC04D83}"/>
          </ac:spMkLst>
        </pc:spChg>
        <pc:spChg chg="mod">
          <ac:chgData name="Jasmine Prosser" userId="87b33e6db65775a7" providerId="LiveId" clId="{4BB3054C-641A-4FB0-91F4-D02A8F6E03CE}" dt="2022-01-18T12:27:56.180" v="969" actId="1036"/>
          <ac:spMkLst>
            <pc:docMk/>
            <pc:sldMk cId="3781158436" sldId="259"/>
            <ac:spMk id="7" creationId="{281E91CC-5920-4EB2-8E85-46CCA4BDC0CC}"/>
          </ac:spMkLst>
        </pc:spChg>
        <pc:spChg chg="add del mod">
          <ac:chgData name="Jasmine Prosser" userId="87b33e6db65775a7" providerId="LiveId" clId="{4BB3054C-641A-4FB0-91F4-D02A8F6E03CE}" dt="2022-01-14T11:23:22.632" v="481" actId="478"/>
          <ac:spMkLst>
            <pc:docMk/>
            <pc:sldMk cId="3781158436" sldId="259"/>
            <ac:spMk id="9" creationId="{A6310BC4-4E7A-47E0-AC34-328EB8AE7A96}"/>
          </ac:spMkLst>
        </pc:spChg>
        <pc:picChg chg="add mod">
          <ac:chgData name="Jasmine Prosser" userId="87b33e6db65775a7" providerId="LiveId" clId="{4BB3054C-641A-4FB0-91F4-D02A8F6E03CE}" dt="2022-01-18T12:27:56.180" v="969" actId="1036"/>
          <ac:picMkLst>
            <pc:docMk/>
            <pc:sldMk cId="3781158436" sldId="259"/>
            <ac:picMk id="4" creationId="{2D3EAB99-F850-48DB-8612-901EEC9E84E6}"/>
          </ac:picMkLst>
        </pc:picChg>
        <pc:picChg chg="del mod">
          <ac:chgData name="Jasmine Prosser" userId="87b33e6db65775a7" providerId="LiveId" clId="{4BB3054C-641A-4FB0-91F4-D02A8F6E03CE}" dt="2022-01-14T12:50:31.596" v="733" actId="478"/>
          <ac:picMkLst>
            <pc:docMk/>
            <pc:sldMk cId="3781158436" sldId="259"/>
            <ac:picMk id="1026" creationId="{BE339CB9-740F-4787-9565-CF6825ECCB09}"/>
          </ac:picMkLst>
        </pc:picChg>
        <pc:picChg chg="mod">
          <ac:chgData name="Jasmine Prosser" userId="87b33e6db65775a7" providerId="LiveId" clId="{4BB3054C-641A-4FB0-91F4-D02A8F6E03CE}" dt="2022-01-18T12:27:56.180" v="969" actId="1036"/>
          <ac:picMkLst>
            <pc:docMk/>
            <pc:sldMk cId="3781158436" sldId="259"/>
            <ac:picMk id="1028" creationId="{BA3C02FE-DC6E-47C7-B91E-343B6897036A}"/>
          </ac:picMkLst>
        </pc:picChg>
      </pc:sldChg>
      <pc:sldChg chg="modSp mod">
        <pc:chgData name="Jasmine Prosser" userId="87b33e6db65775a7" providerId="LiveId" clId="{4BB3054C-641A-4FB0-91F4-D02A8F6E03CE}" dt="2022-01-14T11:55:28.036" v="698" actId="207"/>
        <pc:sldMkLst>
          <pc:docMk/>
          <pc:sldMk cId="3736107354" sldId="260"/>
        </pc:sldMkLst>
        <pc:spChg chg="mod">
          <ac:chgData name="Jasmine Prosser" userId="87b33e6db65775a7" providerId="LiveId" clId="{4BB3054C-641A-4FB0-91F4-D02A8F6E03CE}" dt="2022-01-14T11:28:27.960" v="664" actId="404"/>
          <ac:spMkLst>
            <pc:docMk/>
            <pc:sldMk cId="3736107354" sldId="260"/>
            <ac:spMk id="2" creationId="{689BE252-72BE-43EF-A629-EC3331B9A480}"/>
          </ac:spMkLst>
        </pc:spChg>
        <pc:spChg chg="mod">
          <ac:chgData name="Jasmine Prosser" userId="87b33e6db65775a7" providerId="LiveId" clId="{4BB3054C-641A-4FB0-91F4-D02A8F6E03CE}" dt="2022-01-14T11:55:28.036" v="698" actId="207"/>
          <ac:spMkLst>
            <pc:docMk/>
            <pc:sldMk cId="3736107354" sldId="260"/>
            <ac:spMk id="3" creationId="{EA36970A-007F-4ED9-A2B3-3339609CFE26}"/>
          </ac:spMkLst>
        </pc:spChg>
      </pc:sldChg>
      <pc:sldChg chg="addSp delSp new del mod">
        <pc:chgData name="Jasmine Prosser" userId="87b33e6db65775a7" providerId="LiveId" clId="{4BB3054C-641A-4FB0-91F4-D02A8F6E03CE}" dt="2022-01-14T12:38:24.975" v="732" actId="2696"/>
        <pc:sldMkLst>
          <pc:docMk/>
          <pc:sldMk cId="1023630562" sldId="262"/>
        </pc:sldMkLst>
        <pc:picChg chg="add del">
          <ac:chgData name="Jasmine Prosser" userId="87b33e6db65775a7" providerId="LiveId" clId="{4BB3054C-641A-4FB0-91F4-D02A8F6E03CE}" dt="2022-01-14T12:38:21.910" v="731" actId="478"/>
          <ac:picMkLst>
            <pc:docMk/>
            <pc:sldMk cId="1023630562" sldId="262"/>
            <ac:picMk id="5" creationId="{388FFE60-EAD5-4DF8-A91C-390CEBC8330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47C8D-2570-424C-9AEA-942C28F70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9DA7E-6707-4B7A-B37F-E89390F62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7830-3879-47CE-B3B8-CB0FAC16C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05274-1A71-4CAA-80D1-74831F49B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3A6CC9-C266-41B1-8DDA-28B0E5C8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7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D279-8EF3-481A-AF6E-546224476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78E47A-E5C3-4A28-B8EB-93669B740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B4672-88A3-4609-BD86-D6A55735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82F7AA-9C56-4850-885E-50BB35BA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C46C-DD3D-4269-BDBB-D4E7BAD2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562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7679BB-F968-4E25-A1C7-9897BAA10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B4C9F-F3D9-4686-8B2A-EF17B178B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122DB-EC7D-4B39-8DAC-A3B9FAEE4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CE382-9C2E-4F17-9F42-1A8B73374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673C1-5C21-4EBD-B9CE-8912C6C8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2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FCA0D-2B15-4BC5-B860-25979F9AD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F82CF-8154-4019-9087-0C63739DCF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7A045-E65D-485E-AE9E-17AE615A2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FF8012-4170-4E48-A024-71413377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9B4CF-5B84-42E1-B9B6-8B6D5C58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10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9633-751C-4760-9F8D-31CA8EADC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AB3D-B53A-4EEA-855E-940A26A40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853C3-F6EF-4A95-A0AC-8966B912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FCDAB-4BD2-4A9B-A33D-CC2588B1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358BF-1FCF-4AC3-8154-5FA43703A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3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F1C9E-7C26-4030-A2F8-6144A1CA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EA354A-4859-46D3-A9A1-200B5DD664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09D95-D30E-4A75-9EC9-6E74B1173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D4D80E-F5EB-4F4C-BD9E-8475A251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A789C-002C-4CB7-ADF4-333BD2CE5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4798B2-A40D-4AC5-B465-05BC68684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7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A88B-2ED6-4B15-9381-2BEFDCE3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1F5CC-6500-4F22-811C-3DE9DF212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E7CDB-C186-4FB0-A0BA-2CB74C2DE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EB0C-375E-44C4-850B-5079D49B5D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B40B34-A6C2-4AEB-A066-DE2E9FE5E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A24F40-75A4-42FA-8E36-55875BF0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F95B75-6116-4DA9-9D3A-95651AD58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A72910-AA6B-47AC-A314-A23CAA542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29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E42B2-E111-43F3-8C51-13B178766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84E48A-FA00-44C8-8A6C-CFAD8E71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E8FDFA-8D36-47AF-96B0-8ADADB3A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481EF7-6B89-4EDA-A8A0-47C215CD2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B1DB49-65A5-41F8-A55C-84FF46E3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78273B-7A8E-4E85-87B7-4282CB0FF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0546C-A5E0-47E4-A52D-7F3DF2B1E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770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3776-8BAB-4832-85DC-DE665C0D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19C8C-F386-432E-97D4-53D4EECE7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4AE77-4750-4480-BFC5-435F266D6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06AC9-C09F-4195-88D2-3BE45C627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04F05A-F467-4A0F-A553-CEF706020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0D986-E18C-4E49-A3C0-A9E531358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58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FFE60-FE9A-4028-8B89-9F7B6FDB8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1A067-3A40-4AAE-BDB7-DE76010336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B595-B8FB-4B51-AE02-680504FD4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82D27-291D-4636-89F7-0158F725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53ED3-97CF-45E1-BDCB-AAD62C89F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F0896-6AFC-4FB4-9BEC-0FDF0115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590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0ED56-08E6-4CDD-9B44-AAEFB385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3D76-1C7B-4DE9-9EAF-DA4A80105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018A1B-DCC2-4F91-9FE3-9DAE83739A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06C59-C638-4AA1-BD52-6B1470EEEDBE}" type="datetimeFigureOut">
              <a:rPr lang="en-GB" smtClean="0"/>
              <a:t>18/01/2022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05F21-F5F5-4847-8056-F27AF77EA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6D8A2-9B99-4FBE-B69B-FCB18FEA15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40D2F-1CA6-4823-A568-F35D15C5A8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5650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www.nus.org.uk%2Farticles%2Fnew-survey-shows-trends-in-student-drinking&amp;data=04%7C01%7C1807190%40chester.ac.uk%7C1587529bbc6d437deae408d9d50e53ae%7C18843e6e1846456ca05c500f0aee12f6%7C0%7C0%7C637775079763813532%7CUnknown%7CTWFpbGZsb3d8eyJWIjoiMC4wLjAwMDAiLCJQIjoiV2luMzIiLCJBTiI6Ik1haWwiLCJXVCI6Mn0%3D%7C3000&amp;sdata=s31fGOPaSFTVuqSWsWpFHA2o1RC8mqLkPpC9WGWxNlg%3D&amp;reserved=0" TargetMode="External"/><Relationship Id="rId2" Type="http://schemas.openxmlformats.org/officeDocument/2006/relationships/hyperlink" Target="https://doi.org/10.1016/j.addbeh.2018.04.0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4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White Cloud Png - Cartoon Cloud Png Transparent | Full Size PNG Download |  SeekPNG">
            <a:extLst>
              <a:ext uri="{FF2B5EF4-FFF2-40B4-BE49-F238E27FC236}">
                <a16:creationId xmlns:a16="http://schemas.microsoft.com/office/drawing/2014/main" id="{57E5716C-4741-45EA-9CE8-8A6296473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5312" y="544671"/>
            <a:ext cx="10754139" cy="393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56B82E-069E-4198-9BA0-B62B49986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1" y="315269"/>
            <a:ext cx="10412897" cy="2387600"/>
          </a:xfrm>
        </p:spPr>
        <p:txBody>
          <a:bodyPr>
            <a:noAutofit/>
          </a:bodyPr>
          <a:lstStyle/>
          <a:p>
            <a:r>
              <a:rPr lang="en-GB" sz="8800" b="1" dirty="0">
                <a:latin typeface="Kristen ITC" panose="03050502040202030202" pitchFamily="66" charset="0"/>
                <a:cs typeface="KodchiangUPC" panose="020B0502040204020203" pitchFamily="18" charset="-34"/>
              </a:rPr>
              <a:t>BEAT THE BEV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AF6E60-82D2-4BFF-BCA1-9B40F8C639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54593" y="3365982"/>
            <a:ext cx="4033111" cy="622092"/>
          </a:xfrm>
        </p:spPr>
        <p:txBody>
          <a:bodyPr>
            <a:noAutofit/>
          </a:bodyPr>
          <a:lstStyle/>
          <a:p>
            <a:r>
              <a:rPr lang="en-GB" sz="2800" b="1" dirty="0">
                <a:latin typeface="Kristen ITC" panose="03050502040202030202" pitchFamily="66" charset="0"/>
                <a:cs typeface="KodchiangUPC" panose="020B0502040204020203" pitchFamily="18" charset="-34"/>
              </a:rPr>
              <a:t>Jazz, Lucy, Harriet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C3DC3-3D99-42CC-B64C-CB56D901C0C1}"/>
              </a:ext>
            </a:extLst>
          </p:cNvPr>
          <p:cNvSpPr txBox="1"/>
          <p:nvPr/>
        </p:nvSpPr>
        <p:spPr>
          <a:xfrm>
            <a:off x="1368302" y="5328939"/>
            <a:ext cx="261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Kristen ITC" panose="03050502040202030202" pitchFamily="66" charset="0"/>
              </a:rPr>
              <a:t>Sponsored by…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9E6B44-7D6F-4651-B965-CB395793C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4" y="4968192"/>
            <a:ext cx="3441923" cy="118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93550E8-4B4B-497A-ADA9-2161371804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r="13614"/>
          <a:stretch/>
        </p:blipFill>
        <p:spPr bwMode="auto">
          <a:xfrm>
            <a:off x="7825738" y="4921623"/>
            <a:ext cx="3132468" cy="12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91278534-337C-41A5-AC40-2754C32C9CF7}"/>
              </a:ext>
            </a:extLst>
          </p:cNvPr>
          <p:cNvSpPr txBox="1">
            <a:spLocks/>
          </p:cNvSpPr>
          <p:nvPr/>
        </p:nvSpPr>
        <p:spPr>
          <a:xfrm>
            <a:off x="1454520" y="2799759"/>
            <a:ext cx="8862509" cy="622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>
                <a:latin typeface="Kristen ITC" panose="03050502040202030202" pitchFamily="66" charset="0"/>
                <a:cs typeface="KodchiangUPC" panose="020B0502040204020203" pitchFamily="18" charset="-34"/>
              </a:rPr>
              <a:t>Helping students make more informed choices about alcohol intake</a:t>
            </a:r>
          </a:p>
        </p:txBody>
      </p:sp>
    </p:spTree>
    <p:extLst>
      <p:ext uri="{BB962C8B-B14F-4D97-AF65-F5344CB8AC3E}">
        <p14:creationId xmlns:p14="http://schemas.microsoft.com/office/powerpoint/2010/main" val="114639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641402-3AC0-465F-8D63-D3C793706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581" y="159930"/>
            <a:ext cx="9306837" cy="65381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697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89AB9-2FDE-4343-92B1-E27818A6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2" y="2845973"/>
            <a:ext cx="4356961" cy="116605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GB" sz="4000" b="1" dirty="0">
                <a:latin typeface="Kristen ITC" panose="03050502040202030202" pitchFamily="66" charset="0"/>
              </a:rPr>
              <a:t>Did you know…</a:t>
            </a: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B26D0C6D-97B8-44B8-8655-02FA7C0CD4A3}"/>
              </a:ext>
            </a:extLst>
          </p:cNvPr>
          <p:cNvSpPr/>
          <p:nvPr/>
        </p:nvSpPr>
        <p:spPr>
          <a:xfrm>
            <a:off x="739751" y="1114797"/>
            <a:ext cx="2619675" cy="1891816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Frequent social drinking is associated with depression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A7AB7EE5-0F9B-460B-A575-6549D8378DC1}"/>
              </a:ext>
            </a:extLst>
          </p:cNvPr>
          <p:cNvSpPr/>
          <p:nvPr/>
        </p:nvSpPr>
        <p:spPr>
          <a:xfrm>
            <a:off x="4544018" y="681816"/>
            <a:ext cx="3103964" cy="1948845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The maximum recommended weekly intake of alcohol is 14 units</a:t>
            </a: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CDE58739-F4C5-4F67-80B5-04A1B5B4A793}"/>
              </a:ext>
            </a:extLst>
          </p:cNvPr>
          <p:cNvSpPr/>
          <p:nvPr/>
        </p:nvSpPr>
        <p:spPr>
          <a:xfrm>
            <a:off x="660953" y="4125119"/>
            <a:ext cx="3600429" cy="2281056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Alcohol is a depressant as it changes the chemical messaging in your brain impacting how you feel</a:t>
            </a: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F9B90D84-5170-4F9C-ABF3-E28C453F8D4B}"/>
              </a:ext>
            </a:extLst>
          </p:cNvPr>
          <p:cNvSpPr/>
          <p:nvPr/>
        </p:nvSpPr>
        <p:spPr>
          <a:xfrm>
            <a:off x="8368746" y="1114797"/>
            <a:ext cx="3329610" cy="1891816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79% of students agree that binge drinking is a part of university culture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21F444C6-AD65-437B-B092-D9D8A178A45B}"/>
              </a:ext>
            </a:extLst>
          </p:cNvPr>
          <p:cNvSpPr/>
          <p:nvPr/>
        </p:nvSpPr>
        <p:spPr>
          <a:xfrm>
            <a:off x="9076795" y="3896582"/>
            <a:ext cx="2732548" cy="2047018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There is 1.4 units and </a:t>
            </a:r>
            <a:r>
              <a:rPr lang="en-GB" sz="1600" dirty="0" err="1">
                <a:solidFill>
                  <a:schemeClr val="tx1"/>
                </a:solidFill>
                <a:latin typeface="Kristen ITC" panose="03050502040202030202" pitchFamily="66" charset="0"/>
              </a:rPr>
              <a:t>60kcal</a:t>
            </a:r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 in a single shot of vodka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815585C5-7129-4122-99C6-78C02ACCFEDA}"/>
              </a:ext>
            </a:extLst>
          </p:cNvPr>
          <p:cNvSpPr/>
          <p:nvPr/>
        </p:nvSpPr>
        <p:spPr>
          <a:xfrm>
            <a:off x="5116886" y="4238065"/>
            <a:ext cx="3510791" cy="2168110"/>
          </a:xfrm>
          <a:prstGeom prst="cloud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Kristen ITC" panose="03050502040202030202" pitchFamily="66" charset="0"/>
              </a:rPr>
              <a:t>On average, students in the UK binge drink more than other European countries</a:t>
            </a:r>
          </a:p>
        </p:txBody>
      </p:sp>
    </p:spTree>
    <p:extLst>
      <p:ext uri="{BB962C8B-B14F-4D97-AF65-F5344CB8AC3E}">
        <p14:creationId xmlns:p14="http://schemas.microsoft.com/office/powerpoint/2010/main" val="23713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7BD82-47EB-4273-A4CB-2D6F84A61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443" y="18904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>
                <a:latin typeface="Kristen ITC" panose="03050502040202030202" pitchFamily="66" charset="0"/>
              </a:rPr>
              <a:t>Alcohol as a coping mechanism… </a:t>
            </a:r>
          </a:p>
        </p:txBody>
      </p:sp>
      <p:sp>
        <p:nvSpPr>
          <p:cNvPr id="4" name="Heart 3">
            <a:extLst>
              <a:ext uri="{FF2B5EF4-FFF2-40B4-BE49-F238E27FC236}">
                <a16:creationId xmlns:a16="http://schemas.microsoft.com/office/drawing/2014/main" id="{EB8B6739-6D63-430F-B84D-0A1C9FBE3645}"/>
              </a:ext>
            </a:extLst>
          </p:cNvPr>
          <p:cNvSpPr/>
          <p:nvPr/>
        </p:nvSpPr>
        <p:spPr>
          <a:xfrm>
            <a:off x="4635843" y="1720338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Exercise </a:t>
            </a:r>
          </a:p>
        </p:txBody>
      </p:sp>
      <p:sp>
        <p:nvSpPr>
          <p:cNvPr id="5" name="Heart 4">
            <a:extLst>
              <a:ext uri="{FF2B5EF4-FFF2-40B4-BE49-F238E27FC236}">
                <a16:creationId xmlns:a16="http://schemas.microsoft.com/office/drawing/2014/main" id="{6DE50EA9-719F-4E12-A83A-B8D3799EE967}"/>
              </a:ext>
            </a:extLst>
          </p:cNvPr>
          <p:cNvSpPr/>
          <p:nvPr/>
        </p:nvSpPr>
        <p:spPr>
          <a:xfrm>
            <a:off x="7098956" y="1840128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Yoga</a:t>
            </a:r>
          </a:p>
        </p:txBody>
      </p:sp>
      <p:sp>
        <p:nvSpPr>
          <p:cNvPr id="6" name="Heart 5">
            <a:extLst>
              <a:ext uri="{FF2B5EF4-FFF2-40B4-BE49-F238E27FC236}">
                <a16:creationId xmlns:a16="http://schemas.microsoft.com/office/drawing/2014/main" id="{AD7B933F-725A-4698-8D30-53534E0AA06C}"/>
              </a:ext>
            </a:extLst>
          </p:cNvPr>
          <p:cNvSpPr/>
          <p:nvPr/>
        </p:nvSpPr>
        <p:spPr>
          <a:xfrm>
            <a:off x="4709984" y="3769501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Listening to music </a:t>
            </a:r>
          </a:p>
        </p:txBody>
      </p:sp>
      <p:sp>
        <p:nvSpPr>
          <p:cNvPr id="7" name="Heart 6">
            <a:extLst>
              <a:ext uri="{FF2B5EF4-FFF2-40B4-BE49-F238E27FC236}">
                <a16:creationId xmlns:a16="http://schemas.microsoft.com/office/drawing/2014/main" id="{2C8236CC-86DA-45EE-8470-183A4DC87EA1}"/>
              </a:ext>
            </a:extLst>
          </p:cNvPr>
          <p:cNvSpPr/>
          <p:nvPr/>
        </p:nvSpPr>
        <p:spPr>
          <a:xfrm>
            <a:off x="7521146" y="3746740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Socialise with friends </a:t>
            </a:r>
          </a:p>
        </p:txBody>
      </p:sp>
      <p:sp>
        <p:nvSpPr>
          <p:cNvPr id="8" name="Heart 7">
            <a:extLst>
              <a:ext uri="{FF2B5EF4-FFF2-40B4-BE49-F238E27FC236}">
                <a16:creationId xmlns:a16="http://schemas.microsoft.com/office/drawing/2014/main" id="{2270B0EE-43C0-419C-955D-3B129DB39889}"/>
              </a:ext>
            </a:extLst>
          </p:cNvPr>
          <p:cNvSpPr/>
          <p:nvPr/>
        </p:nvSpPr>
        <p:spPr>
          <a:xfrm>
            <a:off x="9636210" y="2748576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Cooking &amp; baking </a:t>
            </a:r>
          </a:p>
        </p:txBody>
      </p:sp>
      <p:sp>
        <p:nvSpPr>
          <p:cNvPr id="9" name="Heart 8">
            <a:extLst>
              <a:ext uri="{FF2B5EF4-FFF2-40B4-BE49-F238E27FC236}">
                <a16:creationId xmlns:a16="http://schemas.microsoft.com/office/drawing/2014/main" id="{86177743-1853-4700-A6F9-5C576F4B1208}"/>
              </a:ext>
            </a:extLst>
          </p:cNvPr>
          <p:cNvSpPr/>
          <p:nvPr/>
        </p:nvSpPr>
        <p:spPr>
          <a:xfrm>
            <a:off x="9349946" y="656950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Have a bath </a:t>
            </a:r>
          </a:p>
        </p:txBody>
      </p:sp>
      <p:sp>
        <p:nvSpPr>
          <p:cNvPr id="10" name="Heart 9">
            <a:extLst>
              <a:ext uri="{FF2B5EF4-FFF2-40B4-BE49-F238E27FC236}">
                <a16:creationId xmlns:a16="http://schemas.microsoft.com/office/drawing/2014/main" id="{833598CE-206D-4DD1-9AF6-041E4D254558}"/>
              </a:ext>
            </a:extLst>
          </p:cNvPr>
          <p:cNvSpPr/>
          <p:nvPr/>
        </p:nvSpPr>
        <p:spPr>
          <a:xfrm>
            <a:off x="2842054" y="4891690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Go outdoors </a:t>
            </a:r>
          </a:p>
        </p:txBody>
      </p:sp>
      <p:sp>
        <p:nvSpPr>
          <p:cNvPr id="11" name="Heart 10">
            <a:extLst>
              <a:ext uri="{FF2B5EF4-FFF2-40B4-BE49-F238E27FC236}">
                <a16:creationId xmlns:a16="http://schemas.microsoft.com/office/drawing/2014/main" id="{26E23C56-140E-4DAB-A681-72F27CA0320C}"/>
              </a:ext>
            </a:extLst>
          </p:cNvPr>
          <p:cNvSpPr/>
          <p:nvPr/>
        </p:nvSpPr>
        <p:spPr>
          <a:xfrm>
            <a:off x="9691816" y="4891690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Hobbies </a:t>
            </a:r>
          </a:p>
        </p:txBody>
      </p:sp>
      <p:sp>
        <p:nvSpPr>
          <p:cNvPr id="12" name="Heart 11">
            <a:extLst>
              <a:ext uri="{FF2B5EF4-FFF2-40B4-BE49-F238E27FC236}">
                <a16:creationId xmlns:a16="http://schemas.microsoft.com/office/drawing/2014/main" id="{DCE3D44F-55F4-4E15-B7F3-125ABC350DE2}"/>
              </a:ext>
            </a:extLst>
          </p:cNvPr>
          <p:cNvSpPr/>
          <p:nvPr/>
        </p:nvSpPr>
        <p:spPr>
          <a:xfrm>
            <a:off x="6264876" y="5252312"/>
            <a:ext cx="1828800" cy="1482811"/>
          </a:xfrm>
          <a:prstGeom prst="heart">
            <a:avLst/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Kristen ITC" panose="03050502040202030202" pitchFamily="66" charset="0"/>
              </a:rPr>
              <a:t>Watch some TV  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35A20FE2-1EDD-4B94-9BBF-F6126D27450A}"/>
              </a:ext>
            </a:extLst>
          </p:cNvPr>
          <p:cNvSpPr/>
          <p:nvPr/>
        </p:nvSpPr>
        <p:spPr>
          <a:xfrm>
            <a:off x="123568" y="2001794"/>
            <a:ext cx="3877962" cy="2001795"/>
          </a:xfrm>
          <a:prstGeom prst="cloudCallout">
            <a:avLst>
              <a:gd name="adj1" fmla="val -46643"/>
              <a:gd name="adj2" fmla="val 90895"/>
            </a:avLst>
          </a:prstGeom>
          <a:ln>
            <a:solidFill>
              <a:srgbClr val="B7F7C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Kristen ITC" panose="03050502040202030202" pitchFamily="66" charset="0"/>
              </a:rPr>
              <a:t>Instead of drinking alcohol you could…</a:t>
            </a:r>
          </a:p>
        </p:txBody>
      </p:sp>
    </p:spTree>
    <p:extLst>
      <p:ext uri="{BB962C8B-B14F-4D97-AF65-F5344CB8AC3E}">
        <p14:creationId xmlns:p14="http://schemas.microsoft.com/office/powerpoint/2010/main" val="11064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9B68E-88B8-4AE3-8D3E-7A67392F5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5096" y="624274"/>
            <a:ext cx="9274977" cy="1325563"/>
          </a:xfrm>
        </p:spPr>
        <p:txBody>
          <a:bodyPr>
            <a:noAutofit/>
          </a:bodyPr>
          <a:lstStyle/>
          <a:p>
            <a:r>
              <a:rPr lang="en-GB" sz="6000" b="1" dirty="0">
                <a:latin typeface="Kristen ITC" panose="03050502040202030202" pitchFamily="66" charset="0"/>
              </a:rPr>
              <a:t>Thank you for listening!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5568C5-A5BC-4B82-B3E5-607D70372AD1}"/>
              </a:ext>
            </a:extLst>
          </p:cNvPr>
          <p:cNvSpPr txBox="1"/>
          <p:nvPr/>
        </p:nvSpPr>
        <p:spPr>
          <a:xfrm>
            <a:off x="1199049" y="3473942"/>
            <a:ext cx="275523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4F2270"/>
                </a:solidFill>
                <a:latin typeface="Kristen ITC" panose="03050502040202030202" pitchFamily="66" charset="0"/>
              </a:rPr>
              <a:t>Please join our Kahoot starting in a few minutes!</a:t>
            </a:r>
            <a:endParaRPr lang="en-GB" sz="3200" b="1" dirty="0">
              <a:solidFill>
                <a:srgbClr val="4F2270"/>
              </a:solidFill>
              <a:latin typeface="Kristen ITC" panose="03050502040202030202" pitchFamily="66" charset="0"/>
            </a:endParaRPr>
          </a:p>
          <a:p>
            <a:pPr algn="ctr"/>
            <a:endParaRPr lang="en-GB" sz="2000" b="1" dirty="0">
              <a:solidFill>
                <a:srgbClr val="4F2270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GB" sz="2000" b="1" dirty="0">
                <a:solidFill>
                  <a:srgbClr val="4F2270"/>
                </a:solidFill>
                <a:latin typeface="Kristen ITC" panose="03050502040202030202" pitchFamily="66" charset="0"/>
              </a:rPr>
              <a:t>Winner receives a goodie bag of non-alcoholic drinks provided by our sponsors!!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E91CC-5920-4EB2-8E85-46CCA4BDC0CC}"/>
              </a:ext>
            </a:extLst>
          </p:cNvPr>
          <p:cNvSpPr txBox="1"/>
          <p:nvPr/>
        </p:nvSpPr>
        <p:spPr>
          <a:xfrm>
            <a:off x="4602524" y="4061994"/>
            <a:ext cx="340012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Kristen ITC" panose="03050502040202030202" pitchFamily="66" charset="0"/>
              </a:rPr>
              <a:t>Please leave us some feedback on our </a:t>
            </a:r>
            <a:r>
              <a:rPr lang="en-GB" sz="2000" b="1" dirty="0" err="1">
                <a:latin typeface="Kristen ITC" panose="03050502040202030202" pitchFamily="66" charset="0"/>
              </a:rPr>
              <a:t>Vevox</a:t>
            </a:r>
            <a:r>
              <a:rPr lang="en-GB" sz="2000" b="1" dirty="0">
                <a:latin typeface="Kristen ITC" panose="03050502040202030202" pitchFamily="66" charset="0"/>
              </a:rPr>
              <a:t> with code:</a:t>
            </a:r>
          </a:p>
          <a:p>
            <a:endParaRPr lang="en-GB" sz="2000" b="1" dirty="0">
              <a:latin typeface="Kristen ITC" panose="03050502040202030202" pitchFamily="66" charset="0"/>
            </a:endParaRPr>
          </a:p>
          <a:p>
            <a:pPr algn="ctr"/>
            <a:r>
              <a:rPr lang="en-GB" sz="3200" b="1" dirty="0">
                <a:latin typeface="Kristen ITC" panose="03050502040202030202" pitchFamily="66" charset="0"/>
              </a:rPr>
              <a:t>149-812-315</a:t>
            </a:r>
          </a:p>
        </p:txBody>
      </p:sp>
      <p:pic>
        <p:nvPicPr>
          <p:cNvPr id="1028" name="Picture 4" descr="Kahoot! - Simple English Wikipedia, the free encyclopedia">
            <a:extLst>
              <a:ext uri="{FF2B5EF4-FFF2-40B4-BE49-F238E27FC236}">
                <a16:creationId xmlns:a16="http://schemas.microsoft.com/office/drawing/2014/main" id="{BA3C02FE-DC6E-47C7-B91E-343B68970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06" y="2515460"/>
            <a:ext cx="2121657" cy="72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A16DCB-DEE9-48AB-9B6F-BD1DADC04D83}"/>
              </a:ext>
            </a:extLst>
          </p:cNvPr>
          <p:cNvSpPr txBox="1"/>
          <p:nvPr/>
        </p:nvSpPr>
        <p:spPr>
          <a:xfrm>
            <a:off x="8456623" y="2405434"/>
            <a:ext cx="3167931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Click on the link in the chat box to complete our Beat the Bev</a:t>
            </a:r>
          </a:p>
          <a:p>
            <a:pPr algn="ctr"/>
            <a:endParaRPr lang="en-GB" sz="6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WORDSEARCH!</a:t>
            </a:r>
          </a:p>
          <a:p>
            <a:pPr algn="ctr"/>
            <a:endParaRPr lang="en-GB" sz="2000" b="1" dirty="0">
              <a:solidFill>
                <a:schemeClr val="bg1"/>
              </a:solidFill>
              <a:latin typeface="Kristen ITC" panose="03050502040202030202" pitchFamily="66" charset="0"/>
            </a:endParaRPr>
          </a:p>
          <a:p>
            <a:pPr algn="ctr"/>
            <a:r>
              <a:rPr lang="en-GB" sz="2000" b="1" dirty="0">
                <a:solidFill>
                  <a:schemeClr val="bg1"/>
                </a:solidFill>
                <a:latin typeface="Kristen ITC" panose="03050502040202030202" pitchFamily="66" charset="0"/>
              </a:rPr>
              <a:t>Send a completed screenshot to 1807190@chester.ac.uk to be put in a prize draw to win a goodie bag of non-alcoholic drinks provided by our sponsors!!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3EAB99-F850-48DB-8612-901EEC9E8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0794" y="3036847"/>
            <a:ext cx="2743583" cy="77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58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E252-72BE-43EF-A629-EC3331B9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5" y="124494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b="1" dirty="0">
                <a:latin typeface="+mn-lt"/>
              </a:rPr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6970A-007F-4ED9-A2B3-3339609CF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93" y="1133012"/>
            <a:ext cx="1114204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100" dirty="0"/>
              <a:t>McPhee, M. D., Keough, M. T., Rundle, S., Heath, L. M., Wardell, J. D., &amp; Hendershot, C. S. (2020). Depression, environmental reward, coping motives and alcohol consumption during the COVID-19 pandemic. </a:t>
            </a:r>
            <a:r>
              <a:rPr lang="en-GB" sz="1100" i="1" dirty="0"/>
              <a:t>Frontiers in psychiatry</a:t>
            </a:r>
            <a:r>
              <a:rPr lang="en-GB" sz="1100" dirty="0"/>
              <a:t>, </a:t>
            </a:r>
            <a:r>
              <a:rPr lang="en-GB" sz="1100" i="1" dirty="0"/>
              <a:t>11</a:t>
            </a:r>
            <a:r>
              <a:rPr lang="en-GB" sz="1100" dirty="0"/>
              <a:t>, 1128. https://doi.org/10.3389/fpsyt.2020.574676</a:t>
            </a:r>
          </a:p>
          <a:p>
            <a:pPr marL="0" indent="0">
              <a:buNone/>
            </a:pPr>
            <a:r>
              <a:rPr lang="en-GB" sz="1100" dirty="0"/>
              <a:t>Kenney, S. R., </a:t>
            </a:r>
            <a:r>
              <a:rPr lang="en-GB" sz="1100" dirty="0" err="1"/>
              <a:t>DiGuiseppi</a:t>
            </a:r>
            <a:r>
              <a:rPr lang="en-GB" sz="1100" dirty="0"/>
              <a:t>, G. T., Meisel, M. K., </a:t>
            </a:r>
            <a:r>
              <a:rPr lang="en-GB" sz="1100" dirty="0" err="1"/>
              <a:t>Balestrieri</a:t>
            </a:r>
            <a:r>
              <a:rPr lang="en-GB" sz="1100" dirty="0"/>
              <a:t>, S. G., &amp; Barnett, N. P. (2018). Poor mental health, peer drinking norms, and alcohol risk in a social network of first-year college students. </a:t>
            </a:r>
            <a:r>
              <a:rPr lang="en-GB" sz="1100" i="1" dirty="0"/>
              <a:t>Addictive </a:t>
            </a:r>
            <a:r>
              <a:rPr lang="en-GB" sz="1100" i="1" dirty="0" err="1"/>
              <a:t>behaviors</a:t>
            </a:r>
            <a:r>
              <a:rPr lang="en-GB" sz="1100" dirty="0"/>
              <a:t>, </a:t>
            </a:r>
            <a:r>
              <a:rPr lang="en-GB" sz="1100" i="1" dirty="0"/>
              <a:t>84</a:t>
            </a:r>
            <a:r>
              <a:rPr lang="en-GB" sz="1100" dirty="0"/>
              <a:t>, 151-159. </a:t>
            </a:r>
            <a:r>
              <a:rPr lang="en-GB" sz="1100" dirty="0">
                <a:hlinkClick r:id="rId2" tooltip="Persistent link using digital object identifier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https://doi.org/10.1016/j.addbeh.2018.04.012</a:t>
            </a:r>
            <a:endParaRPr lang="en-GB" sz="1100" dirty="0"/>
          </a:p>
          <a:p>
            <a:pPr marL="0" indent="0">
              <a:buNone/>
            </a:pPr>
            <a:r>
              <a:rPr lang="en-GB" sz="1100" dirty="0"/>
              <a:t>[National Union of Students statistics around drinking]. 2018. </a:t>
            </a:r>
            <a:r>
              <a:rPr lang="en-GB" sz="11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https://www.nus.org.uk/articles/new-survey-shows-trends-in-student-drinking</a:t>
            </a:r>
            <a:endParaRPr lang="en-GB" sz="1100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BUPA. (2021, September 22). </a:t>
            </a:r>
            <a:r>
              <a:rPr kumimoji="0" lang="en-US" altLang="en-US" sz="1100" b="0" i="1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Stress and anxiety: how alcohol affects your mental health.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Retrieved from Individuals and families: https://www.bupa.co.uk/newsroom/ourviews/alcohol-and-mental-health</a:t>
            </a:r>
          </a:p>
          <a:p>
            <a:pPr marL="0" indent="0">
              <a:buNone/>
            </a:pPr>
            <a:r>
              <a:rPr lang="sv-SE" sz="1100" b="0" i="0" dirty="0">
                <a:effectLst/>
                <a:latin typeface="Arial" panose="020B0604020202020204" pitchFamily="34" charset="0"/>
              </a:rPr>
              <a:t>Drinkaware. (2022). </a:t>
            </a:r>
            <a:r>
              <a:rPr lang="sv-SE" sz="1100" b="0" i="1" dirty="0">
                <a:effectLst/>
                <a:latin typeface="Arial" panose="020B0604020202020204" pitchFamily="34" charset="0"/>
              </a:rPr>
              <a:t>Advice.</a:t>
            </a:r>
            <a:r>
              <a:rPr lang="sv-SE" sz="1100" b="0" i="0" dirty="0">
                <a:effectLst/>
                <a:latin typeface="Arial" panose="020B0604020202020204" pitchFamily="34" charset="0"/>
              </a:rPr>
              <a:t> https://www.drinkaware.co.uk/advice </a:t>
            </a:r>
          </a:p>
          <a:p>
            <a:pPr marL="0" indent="0">
              <a:buNone/>
            </a:pPr>
            <a:r>
              <a:rPr lang="en-GB" sz="1100" b="0" i="0" dirty="0">
                <a:effectLst/>
                <a:latin typeface="Arial" panose="020B0604020202020204" pitchFamily="34" charset="0"/>
              </a:rPr>
              <a:t>J D Wetherspoons plc. (2021). </a:t>
            </a:r>
            <a:r>
              <a:rPr lang="en-GB" sz="1100" b="0" i="1" dirty="0">
                <a:effectLst/>
                <a:latin typeface="Arial" panose="020B0604020202020204" pitchFamily="34" charset="0"/>
              </a:rPr>
              <a:t>Wetherspoon 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(Version 4.1) [Mobile app]. Apple App Store. https://apps.apple.com/gb/app/wetherspoon/id1003707932</a:t>
            </a:r>
            <a:endParaRPr lang="sv-SE" sz="11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0" i="0" dirty="0">
                <a:effectLst/>
                <a:latin typeface="Arial" panose="020B0604020202020204" pitchFamily="34" charset="0"/>
              </a:rPr>
              <a:t>[Nutrition Facts for Large Donner Kebab Takeaway]. (2019). https://www.myfitnesspal.com/food/search</a:t>
            </a:r>
            <a:endParaRPr lang="sv-SE" sz="1100" i="0" dirty="0"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0" i="1" dirty="0">
                <a:effectLst/>
                <a:latin typeface="Arial" panose="020B0604020202020204" pitchFamily="34" charset="0"/>
              </a:rPr>
              <a:t>Domino's - Allergens and Nutrition - UK </a:t>
            </a:r>
            <a:r>
              <a:rPr lang="en-GB" sz="1100" b="0" i="1" dirty="0" err="1">
                <a:effectLst/>
                <a:latin typeface="Arial" panose="020B0604020202020204" pitchFamily="34" charset="0"/>
              </a:rPr>
              <a:t>Nutritionals</a:t>
            </a:r>
            <a:r>
              <a:rPr lang="en-GB" sz="1100" b="0" i="1" dirty="0">
                <a:effectLst/>
                <a:latin typeface="Arial" panose="020B0604020202020204" pitchFamily="34" charset="0"/>
              </a:rPr>
              <a:t> Regular Mozzarella. 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(2022, January 4). Domino's. https://corporate.dominos.co.uk/allergens-nutritional</a:t>
            </a:r>
            <a:endParaRPr kumimoji="0" lang="en-GB" altLang="en-US" sz="1100" i="0" u="none" strike="noStrike" cap="none" normalizeH="0" baseline="0" dirty="0">
              <a:ln>
                <a:noFill/>
              </a:ln>
              <a:effectLst/>
            </a:endParaRPr>
          </a:p>
          <a:p>
            <a:pPr marL="0" indent="0">
              <a:buNone/>
            </a:pPr>
            <a:r>
              <a:rPr lang="en-GB" sz="1100" b="0" i="0" dirty="0">
                <a:effectLst/>
                <a:latin typeface="Arial" panose="020B0604020202020204" pitchFamily="34" charset="0"/>
              </a:rPr>
              <a:t>[Just Eat Go Fresco Restaurant Menu]. (n.d.). https://www.just-eat.co.uk/restaurants-gofresco-ch1/menu</a:t>
            </a:r>
          </a:p>
          <a:p>
            <a:pPr marL="0" indent="0">
              <a:buNone/>
            </a:pPr>
            <a:r>
              <a:rPr lang="it-IT" sz="1100" b="0" i="0" dirty="0">
                <a:effectLst/>
                <a:latin typeface="Arial" panose="020B0604020202020204" pitchFamily="34" charset="0"/>
              </a:rPr>
              <a:t>Tesco. (2022). </a:t>
            </a:r>
            <a:r>
              <a:rPr lang="it-IT" sz="1100" b="0" i="1" dirty="0">
                <a:effectLst/>
                <a:latin typeface="Arial" panose="020B0604020202020204" pitchFamily="34" charset="0"/>
              </a:rPr>
              <a:t>Tesco Cornflakes 750g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. https://www.tesco.com/groceries/en-GB/products/254843379</a:t>
            </a:r>
            <a:endParaRPr lang="en-GB" sz="1100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1100" b="0" i="0" dirty="0">
                <a:effectLst/>
                <a:latin typeface="Arial" panose="020B0604020202020204" pitchFamily="34" charset="0"/>
              </a:rPr>
              <a:t>Tesco. (2022). </a:t>
            </a:r>
            <a:r>
              <a:rPr lang="en-GB" sz="1100" b="0" i="1" dirty="0">
                <a:effectLst/>
                <a:latin typeface="Arial" panose="020B0604020202020204" pitchFamily="34" charset="0"/>
              </a:rPr>
              <a:t>Tesco Toastie White Bread Thick </a:t>
            </a:r>
            <a:r>
              <a:rPr lang="en-GB" sz="1100" b="0" i="1" dirty="0" err="1">
                <a:effectLst/>
                <a:latin typeface="Arial" panose="020B0604020202020204" pitchFamily="34" charset="0"/>
              </a:rPr>
              <a:t>800g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. https://www.tesco.com/groceries/en-GB/products/299425748</a:t>
            </a:r>
            <a:endParaRPr lang="en-GB" sz="1100" b="1" i="0" u="sng" dirty="0">
              <a:effectLst/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1100" b="0" i="0" dirty="0">
                <a:effectLst/>
                <a:latin typeface="Arial" panose="020B0604020202020204" pitchFamily="34" charset="0"/>
              </a:rPr>
              <a:t>Tesco. (2022). </a:t>
            </a:r>
            <a:r>
              <a:rPr lang="it-IT" sz="1100" b="0" i="1" dirty="0">
                <a:effectLst/>
                <a:latin typeface="Arial" panose="020B0604020202020204" pitchFamily="34" charset="0"/>
              </a:rPr>
              <a:t>Gallo Spritz Raspberry &amp; Lime 75Cl</a:t>
            </a:r>
            <a:r>
              <a:rPr lang="it-IT" sz="1100" b="0" i="0" dirty="0">
                <a:effectLst/>
                <a:latin typeface="Arial" panose="020B0604020202020204" pitchFamily="34" charset="0"/>
              </a:rPr>
              <a:t>. https://www.tesco.com/groceries/en-GB/products/288181712</a:t>
            </a:r>
          </a:p>
          <a:p>
            <a:pPr marL="0" indent="0">
              <a:buNone/>
            </a:pPr>
            <a:r>
              <a:rPr lang="en-GB" sz="1100" b="0" i="0" dirty="0">
                <a:effectLst/>
                <a:latin typeface="Arial" panose="020B0604020202020204" pitchFamily="34" charset="0"/>
              </a:rPr>
              <a:t>Drinkaware. (n.d.). </a:t>
            </a:r>
            <a:r>
              <a:rPr lang="en-GB" sz="1100" b="0" i="1" dirty="0">
                <a:effectLst/>
                <a:latin typeface="Arial" panose="020B0604020202020204" pitchFamily="34" charset="0"/>
              </a:rPr>
              <a:t>Unit and Calorie Counter</a:t>
            </a:r>
            <a:r>
              <a:rPr lang="en-GB" sz="1100" b="0" i="0" dirty="0">
                <a:effectLst/>
                <a:latin typeface="Arial" panose="020B0604020202020204" pitchFamily="34" charset="0"/>
              </a:rPr>
              <a:t>. https://www.drinkaware.co.uk/tools/unit-and-calorie-calculator</a:t>
            </a:r>
            <a:endParaRPr lang="en-GB" sz="1100" b="1" u="sng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800" u="sng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736107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9BD29593A5864E8C1407520E61D7B9" ma:contentTypeVersion="13" ma:contentTypeDescription="Create a new document." ma:contentTypeScope="" ma:versionID="4e37d68a1364d08e6b27674b3937065b">
  <xsd:schema xmlns:xsd="http://www.w3.org/2001/XMLSchema" xmlns:xs="http://www.w3.org/2001/XMLSchema" xmlns:p="http://schemas.microsoft.com/office/2006/metadata/properties" xmlns:ns3="325c727c-609b-4c83-b365-645dde2d945f" xmlns:ns4="e9d26fa0-7fc3-4ceb-bcfa-373bfa947065" targetNamespace="http://schemas.microsoft.com/office/2006/metadata/properties" ma:root="true" ma:fieldsID="d94a454616fe23474102829acc20cd06" ns3:_="" ns4:_="">
    <xsd:import namespace="325c727c-609b-4c83-b365-645dde2d945f"/>
    <xsd:import namespace="e9d26fa0-7fc3-4ceb-bcfa-373bfa9470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c727c-609b-4c83-b365-645dde2d94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d26fa0-7fc3-4ceb-bcfa-373bfa94706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5B1DD6-A0EF-46E5-91F5-99B23EF6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5c727c-609b-4c83-b365-645dde2d945f"/>
    <ds:schemaRef ds:uri="e9d26fa0-7fc3-4ceb-bcfa-373bfa9470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9287D4-128E-41A7-BFC0-D736649CB907}">
  <ds:schemaRefs>
    <ds:schemaRef ds:uri="e9d26fa0-7fc3-4ceb-bcfa-373bfa947065"/>
    <ds:schemaRef ds:uri="http://schemas.openxmlformats.org/package/2006/metadata/core-properties"/>
    <ds:schemaRef ds:uri="325c727c-609b-4c83-b365-645dde2d945f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219A6F-465A-4454-B2E7-4A2F1B847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666</Words>
  <Application>Microsoft Office PowerPoint</Application>
  <PresentationFormat>Widescreen</PresentationFormat>
  <Paragraphs>48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Kristen ITC</vt:lpstr>
      <vt:lpstr>Office Theme</vt:lpstr>
      <vt:lpstr>BEAT THE BEV</vt:lpstr>
      <vt:lpstr>PowerPoint Presentation</vt:lpstr>
      <vt:lpstr>Did you know…</vt:lpstr>
      <vt:lpstr>Alcohol as a coping mechanism… </vt:lpstr>
      <vt:lpstr>Thank you for listening!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BEAT THE BEV</dc:title>
  <dc:creator>JAZZ  PROSSER</dc:creator>
  <cp:lastModifiedBy>JAZZ  PROSSER</cp:lastModifiedBy>
  <cp:revision>2</cp:revision>
  <dcterms:created xsi:type="dcterms:W3CDTF">2022-01-11T12:39:00Z</dcterms:created>
  <dcterms:modified xsi:type="dcterms:W3CDTF">2022-01-18T16:05:23Z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0x010100AE9BD29593A5864E8C1407520E61D7B9</vt:lpwstr>
  </property>
</Properties>
</file>